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5"/>
  </p:notesMasterIdLst>
  <p:handoutMasterIdLst>
    <p:handoutMasterId r:id="rId26"/>
  </p:handoutMasterIdLst>
  <p:sldIdLst>
    <p:sldId id="603" r:id="rId8"/>
    <p:sldId id="2152" r:id="rId9"/>
    <p:sldId id="2153" r:id="rId10"/>
    <p:sldId id="2156" r:id="rId11"/>
    <p:sldId id="1753" r:id="rId12"/>
    <p:sldId id="1755" r:id="rId13"/>
    <p:sldId id="1756" r:id="rId14"/>
    <p:sldId id="2049" r:id="rId15"/>
    <p:sldId id="2155" r:id="rId16"/>
    <p:sldId id="2154" r:id="rId17"/>
    <p:sldId id="2118" r:id="rId18"/>
    <p:sldId id="2119" r:id="rId19"/>
    <p:sldId id="2135" r:id="rId20"/>
    <p:sldId id="2139" r:id="rId21"/>
    <p:sldId id="2117" r:id="rId22"/>
    <p:sldId id="2138" r:id="rId23"/>
    <p:sldId id="582" r:id="rId2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1D1D1A"/>
    <a:srgbClr val="002165"/>
    <a:srgbClr val="FFFF00"/>
    <a:srgbClr val="E4EBEA"/>
    <a:srgbClr val="FFFFFF"/>
    <a:srgbClr val="221815"/>
    <a:srgbClr val="E9002F"/>
    <a:srgbClr val="F2F2F2"/>
    <a:srgbClr val="66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147604"/>
            <a:ext cx="10963473" cy="520747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209878"/>
            <a:ext cx="10963473" cy="502743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632921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79570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811496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147604"/>
            <a:ext cx="10963473" cy="520747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2024/5/15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0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  <p:sldLayoutId id="2147483973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2430" y="2808837"/>
            <a:ext cx="2045167" cy="995906"/>
          </a:xfrm>
          <a:prstGeom prst="rect">
            <a:avLst/>
          </a:prstGeom>
          <a:solidFill>
            <a:srgbClr val="E4EBEA">
              <a:alpha val="50196"/>
            </a:srgbClr>
          </a:solidFill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62" y="3069652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529395" y="807475"/>
            <a:ext cx="8494097" cy="1569660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AI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芯片的思考</a:t>
            </a:r>
            <a:endParaRPr lang="en-US" altLang="zh-CN" sz="9600" b="1" dirty="0">
              <a:solidFill>
                <a:srgbClr val="1D1D1A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CUDA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真香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英伟达 真香</a:t>
            </a:r>
          </a:p>
        </p:txBody>
      </p:sp>
    </p:spTree>
    <p:extLst>
      <p:ext uri="{BB962C8B-B14F-4D97-AF65-F5344CB8AC3E}">
        <p14:creationId xmlns:p14="http://schemas.microsoft.com/office/powerpoint/2010/main" val="15530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A2CB95-7FBB-E546-8473-2B3AE784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Deep Neural Networks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6CB2D8-3131-9444-A384-2F4F9726F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en-US" altLang="zh-CN" dirty="0"/>
              <a:t>inspired by neuron of</a:t>
            </a:r>
            <a:r>
              <a:rPr lang="zh-CN" altLang="en-US" dirty="0"/>
              <a:t> </a:t>
            </a:r>
            <a:r>
              <a:rPr lang="en-US" altLang="zh-CN" dirty="0"/>
              <a:t>the brain</a:t>
            </a:r>
          </a:p>
          <a:p>
            <a:r>
              <a:rPr lang="en-US" altLang="zh-CN" dirty="0"/>
              <a:t>Neurons arranged in layers</a:t>
            </a:r>
          </a:p>
          <a:p>
            <a:r>
              <a:rPr lang="en-US" altLang="zh-CN" dirty="0"/>
              <a:t>Computes non-linear activation function of the weighted sum of input values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EEFC0F-C6BA-D34B-8BEB-6DCFA0CE0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8158" y="2932205"/>
            <a:ext cx="8280446" cy="336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7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A2CB95-7FBB-E546-8473-2B3AE7845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Deep Neural Networks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59D953-7AA1-B547-A1B6-4BDD9063C8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1696" y="1569296"/>
            <a:ext cx="6470645" cy="4558235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6CB2D8-3131-9444-A384-2F4F9726F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3269" y="1391700"/>
            <a:ext cx="4078014" cy="4994910"/>
          </a:xfrm>
          <a:solidFill>
            <a:schemeClr val="bg1"/>
          </a:solidFill>
        </p:spPr>
        <p:txBody>
          <a:bodyPr anchor="ctr"/>
          <a:lstStyle/>
          <a:p>
            <a:pPr marL="239106" lvl="1" indent="-239106">
              <a:buFont typeface="Arial" pitchFamily="34" charset="0"/>
              <a:buChar char="•"/>
            </a:pPr>
            <a:r>
              <a:rPr lang="en-US" altLang="zh-CN" sz="2000" b="1" dirty="0"/>
              <a:t>Training </a:t>
            </a:r>
            <a:r>
              <a:rPr lang="zh-CN" altLang="en-US" sz="2000" b="1" dirty="0"/>
              <a:t>训练</a:t>
            </a:r>
            <a:endParaRPr lang="en-US" altLang="zh-CN" b="1" dirty="0"/>
          </a:p>
          <a:p>
            <a:pPr lvl="1"/>
            <a:r>
              <a:rPr lang="zh-CN" altLang="en-US" dirty="0"/>
              <a:t>将数据集以 </a:t>
            </a:r>
            <a:r>
              <a:rPr lang="en-US" altLang="zh-CN" dirty="0"/>
              <a:t>mini-batch</a:t>
            </a:r>
            <a:r>
              <a:rPr lang="zh-CN" altLang="en-US" dirty="0"/>
              <a:t> 反复进行前向计算并计算损失，反向计算梯度利用优化函数来更新模型，使得损失函数最小</a:t>
            </a:r>
            <a:endParaRPr lang="en-US" altLang="zh-CN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en-US" altLang="zh-CN" sz="2000" b="1" dirty="0"/>
              <a:t>Inference</a:t>
            </a:r>
            <a:r>
              <a:rPr lang="zh-CN" altLang="en-US" sz="2000" b="1" dirty="0"/>
              <a:t> 推理</a:t>
            </a:r>
            <a:endParaRPr lang="en-US" altLang="zh-CN" sz="2000" b="1" dirty="0"/>
          </a:p>
          <a:p>
            <a:pPr lvl="1"/>
            <a:r>
              <a:rPr lang="zh-CN" altLang="en-US" dirty="0"/>
              <a:t>对神经网络模型执行一次前向计算的过程，到预测结果</a:t>
            </a:r>
          </a:p>
        </p:txBody>
      </p:sp>
    </p:spTree>
    <p:extLst>
      <p:ext uri="{BB962C8B-B14F-4D97-AF65-F5344CB8AC3E}">
        <p14:creationId xmlns:p14="http://schemas.microsoft.com/office/powerpoint/2010/main" val="199572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4646E46-18A3-9847-86A0-4E444110A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框架的开发流程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E48FFF8-0901-D347-907A-1796F83CC0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4443" y="1242197"/>
            <a:ext cx="6904969" cy="4956233"/>
          </a:xfrm>
        </p:spPr>
      </p:pic>
      <p:sp>
        <p:nvSpPr>
          <p:cNvPr id="8" name="内容占位符 3">
            <a:extLst>
              <a:ext uri="{FF2B5EF4-FFF2-40B4-BE49-F238E27FC236}">
                <a16:creationId xmlns:a16="http://schemas.microsoft.com/office/drawing/2014/main" id="{F413C765-7760-9540-8429-1224A5BFEB93}"/>
              </a:ext>
            </a:extLst>
          </p:cNvPr>
          <p:cNvSpPr txBox="1">
            <a:spLocks/>
          </p:cNvSpPr>
          <p:nvPr/>
        </p:nvSpPr>
        <p:spPr>
          <a:xfrm>
            <a:off x="273269" y="1391700"/>
            <a:ext cx="4078014" cy="499491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106" lvl="1" indent="-239106">
              <a:buFont typeface="Arial" pitchFamily="34" charset="0"/>
              <a:buChar char="•"/>
            </a:pPr>
            <a:r>
              <a:rPr lang="en-US" altLang="zh-CN" sz="2000" dirty="0"/>
              <a:t>SIMD</a:t>
            </a:r>
            <a:r>
              <a:rPr lang="zh-CN" altLang="en-US" sz="2000" dirty="0"/>
              <a:t>、</a:t>
            </a:r>
            <a:r>
              <a:rPr lang="en-US" altLang="zh-CN" sz="2000" dirty="0"/>
              <a:t>SIMT</a:t>
            </a:r>
            <a:r>
              <a:rPr lang="zh-CN" altLang="en-US" sz="2000" dirty="0"/>
              <a:t> 在哪里？</a:t>
            </a:r>
            <a:endParaRPr lang="en-US" altLang="zh-CN" sz="2000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这不应该是</a:t>
            </a:r>
            <a:r>
              <a:rPr lang="en-US" altLang="zh-CN" sz="2000" dirty="0"/>
              <a:t>AI</a:t>
            </a:r>
            <a:r>
              <a:rPr lang="zh-CN" altLang="en-US" sz="2000" dirty="0"/>
              <a:t>系统应该解决吗？</a:t>
            </a:r>
            <a:endParaRPr lang="en-US" altLang="zh-CN" sz="2000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en-US" altLang="zh-CN" dirty="0"/>
              <a:t>SIMD</a:t>
            </a:r>
            <a:r>
              <a:rPr lang="zh-CN" altLang="en-US" dirty="0"/>
              <a:t> 应该只对底层硬件设计有约束？</a:t>
            </a:r>
          </a:p>
        </p:txBody>
      </p:sp>
    </p:spTree>
    <p:extLst>
      <p:ext uri="{BB962C8B-B14F-4D97-AF65-F5344CB8AC3E}">
        <p14:creationId xmlns:p14="http://schemas.microsoft.com/office/powerpoint/2010/main" val="417473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硬件执行模型和编程模型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Gill Sans MT" panose="020B0502020104020203" pitchFamily="34" charset="0"/>
                <a:cs typeface="Futura Medium" panose="020B0602020204020303" pitchFamily="34" charset="-79"/>
              </a:rPr>
              <a:t> 框架中的算子、硬件提供的 </a:t>
            </a:r>
            <a:r>
              <a:rPr lang="en-US" altLang="zh-CN" dirty="0">
                <a:latin typeface="Gill Sans MT" panose="020B0502020104020203" pitchFamily="34" charset="0"/>
                <a:cs typeface="Futura Medium" panose="020B0602020204020303" pitchFamily="34" charset="-79"/>
              </a:rPr>
              <a:t>Kernel</a:t>
            </a:r>
            <a:r>
              <a:rPr lang="zh-CN" altLang="en-US" dirty="0">
                <a:latin typeface="Gill Sans MT" panose="020B0502020104020203" pitchFamily="34" charset="0"/>
                <a:cs typeface="Futura Medium" panose="020B0602020204020303" pitchFamily="34" charset="-79"/>
              </a:rPr>
              <a:t> 实现，需要根据硬件执行模型 </a:t>
            </a:r>
            <a:r>
              <a:rPr lang="en-US" altLang="zh-CN" dirty="0">
                <a:latin typeface="Gill Sans MT" panose="020B0502020104020203" pitchFamily="34" charset="0"/>
                <a:cs typeface="Futura Medium" panose="020B0602020204020303" pitchFamily="34" charset="-79"/>
              </a:rPr>
              <a:t>Execution Model </a:t>
            </a:r>
            <a:r>
              <a:rPr lang="zh-CN" altLang="en-US" dirty="0">
                <a:latin typeface="Gill Sans MT" panose="020B0502020104020203" pitchFamily="34" charset="0"/>
                <a:cs typeface="Futura Medium" panose="020B0602020204020303" pitchFamily="34" charset="-79"/>
              </a:rPr>
              <a:t>来确定编程模型 </a:t>
            </a:r>
            <a:r>
              <a:rPr lang="en-US" altLang="zh-CN" dirty="0">
                <a:latin typeface="Gill Sans MT" panose="020B0502020104020203" pitchFamily="34" charset="0"/>
                <a:cs typeface="Futura Medium" panose="020B0602020204020303" pitchFamily="34" charset="-79"/>
              </a:rPr>
              <a:t>Programming Model</a:t>
            </a:r>
            <a:r>
              <a:rPr lang="zh-CN" altLang="en-US" dirty="0">
                <a:latin typeface="Gill Sans MT" panose="020B0502020104020203" pitchFamily="34" charset="0"/>
                <a:cs typeface="Futura Medium" panose="020B0602020204020303" pitchFamily="34" charset="-79"/>
              </a:rPr>
              <a:t>。</a:t>
            </a:r>
            <a:endParaRPr lang="en-US" altLang="zh-CN" dirty="0">
              <a:latin typeface="Gill Sans MT" panose="020B0502020104020203" pitchFamily="34" charset="0"/>
              <a:cs typeface="Futura Medium" panose="020B0602020204020303" pitchFamily="34" charset="-79"/>
            </a:endParaRPr>
          </a:p>
          <a:p>
            <a:r>
              <a:rPr lang="zh-CN" altLang="en-US" dirty="0">
                <a:latin typeface="Gill Sans MT" panose="020B0502020104020203" pitchFamily="34" charset="0"/>
                <a:cs typeface="Futura Medium" panose="020B0602020204020303" pitchFamily="34" charset="-79"/>
              </a:rPr>
              <a:t>根据计算机系统设计里面的定义，</a:t>
            </a:r>
            <a:r>
              <a:rPr lang="en-US" altLang="zh-CN" dirty="0">
                <a:latin typeface="Gill Sans MT" panose="020B0502020104020203" pitchFamily="34" charset="0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Gill Sans MT" panose="020B0502020104020203" pitchFamily="34" charset="0"/>
                <a:cs typeface="Futura Medium" panose="020B0602020204020303" pitchFamily="34" charset="-79"/>
              </a:rPr>
              <a:t> 系统采用</a:t>
            </a:r>
            <a:r>
              <a:rPr kumimoji="1" lang="zh-CN" altLang="en-US" dirty="0"/>
              <a:t>并行计算处理硬件架构以 </a:t>
            </a:r>
            <a:r>
              <a:rPr kumimoji="1" lang="en-US" altLang="zh-CN" dirty="0"/>
              <a:t>SIMD</a:t>
            </a:r>
            <a:r>
              <a:rPr kumimoji="1" lang="zh-CN" altLang="en-US" dirty="0"/>
              <a:t> 为主，但是编程模型却以生态强大的英伟达 </a:t>
            </a:r>
            <a:r>
              <a:rPr kumimoji="1" lang="en-US" altLang="zh-CN" dirty="0"/>
              <a:t>CUDA</a:t>
            </a:r>
            <a:r>
              <a:rPr kumimoji="1" lang="zh-CN" altLang="en-US" dirty="0"/>
              <a:t> 定义的 </a:t>
            </a:r>
            <a:r>
              <a:rPr kumimoji="1" lang="en-US" altLang="zh-CN" dirty="0"/>
              <a:t>SIMT</a:t>
            </a:r>
            <a:r>
              <a:rPr kumimoji="1" lang="zh-CN" altLang="en-US" dirty="0"/>
              <a:t> 方式为主。</a:t>
            </a:r>
            <a:endParaRPr lang="en-US" altLang="zh-CN" dirty="0">
              <a:latin typeface="Gill Sans MT" panose="020B0502020104020203" pitchFamily="34" charset="0"/>
              <a:cs typeface="Futura Medium" panose="020B0602020204020303" pitchFamily="34" charset="-79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AD3EB8-194F-CA4F-99E3-6119BFC4D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15" y="3429000"/>
            <a:ext cx="3959281" cy="2639521"/>
          </a:xfrm>
          <a:prstGeom prst="roundRect">
            <a:avLst>
              <a:gd name="adj" fmla="val 221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0C0C66-C423-D240-BFA5-D74E89047E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4540" y="3429002"/>
            <a:ext cx="3846634" cy="2639520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9597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en-US" altLang="zh-CN" sz="2400" dirty="0">
                <a:latin typeface="Gill Sans MT" panose="020B0502020104020203" pitchFamily="34" charset="0"/>
              </a:rPr>
              <a:t>SIMD</a:t>
            </a:r>
            <a:r>
              <a:rPr lang="zh-CN" altLang="en-US" sz="2400" dirty="0">
                <a:latin typeface="Gill Sans MT" panose="020B0502020104020203" pitchFamily="34" charset="0"/>
              </a:rPr>
              <a:t> 和 </a:t>
            </a:r>
            <a:r>
              <a:rPr lang="en-US" altLang="zh-CN" sz="2400" dirty="0">
                <a:latin typeface="Gill Sans MT" panose="020B0502020104020203" pitchFamily="34" charset="0"/>
              </a:rPr>
              <a:t>SIMT</a:t>
            </a:r>
            <a:r>
              <a:rPr lang="zh-CN" altLang="en-US" sz="2400" dirty="0">
                <a:latin typeface="Gill Sans MT" panose="020B0502020104020203" pitchFamily="34" charset="0"/>
              </a:rPr>
              <a:t> 之间怎么区别？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r>
              <a:rPr lang="en-US" altLang="zh-CN" sz="2400" dirty="0">
                <a:latin typeface="Gill Sans MT" panose="020B0502020104020203" pitchFamily="34" charset="0"/>
              </a:rPr>
              <a:t>SIMD</a:t>
            </a:r>
            <a:r>
              <a:rPr lang="zh-CN" altLang="en-US" sz="2400" dirty="0">
                <a:latin typeface="Gill Sans MT" panose="020B0502020104020203" pitchFamily="34" charset="0"/>
              </a:rPr>
              <a:t>、</a:t>
            </a:r>
            <a:r>
              <a:rPr lang="en-US" altLang="zh-CN" sz="2400" dirty="0">
                <a:latin typeface="Gill Sans MT" panose="020B0502020104020203" pitchFamily="34" charset="0"/>
              </a:rPr>
              <a:t>SIMT</a:t>
            </a:r>
            <a:r>
              <a:rPr lang="zh-CN" altLang="en-US" sz="2400" dirty="0">
                <a:latin typeface="Gill Sans MT" panose="020B0502020104020203" pitchFamily="34" charset="0"/>
              </a:rPr>
              <a:t>、</a:t>
            </a:r>
            <a:r>
              <a:rPr lang="en-US" altLang="zh-CN" sz="2400" dirty="0">
                <a:latin typeface="Gill Sans MT" panose="020B0502020104020203" pitchFamily="34" charset="0"/>
              </a:rPr>
              <a:t>DSA</a:t>
            </a:r>
            <a:r>
              <a:rPr lang="zh-CN" altLang="en-US" sz="2400" dirty="0">
                <a:latin typeface="Gill Sans MT" panose="020B0502020104020203" pitchFamily="34" charset="0"/>
              </a:rPr>
              <a:t>之间有什么样的区别联系？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r>
              <a:rPr lang="zh-CN" altLang="en-US" sz="2400" dirty="0">
                <a:latin typeface="Gill Sans MT" panose="020B0502020104020203" pitchFamily="34" charset="0"/>
              </a:rPr>
              <a:t>在</a:t>
            </a: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体系结构里面，</a:t>
            </a:r>
            <a:r>
              <a:rPr lang="en-US" altLang="zh-CN" sz="2400" dirty="0">
                <a:latin typeface="Gill Sans MT" panose="020B0502020104020203" pitchFamily="34" charset="0"/>
              </a:rPr>
              <a:t>SIMD</a:t>
            </a:r>
            <a:r>
              <a:rPr lang="zh-CN" altLang="en-US" sz="2400" dirty="0">
                <a:latin typeface="Gill Sans MT" panose="020B0502020104020203" pitchFamily="34" charset="0"/>
              </a:rPr>
              <a:t> 和 </a:t>
            </a:r>
            <a:r>
              <a:rPr lang="en-US" altLang="zh-CN" sz="2400" dirty="0">
                <a:latin typeface="Gill Sans MT" panose="020B0502020104020203" pitchFamily="34" charset="0"/>
              </a:rPr>
              <a:t>SIMT</a:t>
            </a:r>
            <a:r>
              <a:rPr lang="zh-CN" altLang="en-US" sz="2400" dirty="0">
                <a:latin typeface="Gill Sans MT" panose="020B0502020104020203" pitchFamily="34" charset="0"/>
              </a:rPr>
              <a:t> 的设计，对编程模型带来哪些挑战？</a:t>
            </a:r>
            <a:endParaRPr lang="en-US" altLang="zh-CN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58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zh-CN" altLang="en-US" b="1" dirty="0">
                <a:latin typeface="Gill Sans MT" panose="020B0502020104020203" pitchFamily="34" charset="0"/>
              </a:rPr>
              <a:t>编程的时候，请告诉我，哪个程序员谁的去做控制指令？</a:t>
            </a:r>
            <a:r>
              <a:rPr lang="en-US" altLang="zh-CN" b="1" dirty="0">
                <a:latin typeface="Gill Sans MT" panose="020B0502020104020203" pitchFamily="34" charset="0"/>
              </a:rPr>
              <a:t>SIMD</a:t>
            </a:r>
            <a:r>
              <a:rPr lang="zh-CN" altLang="en-US" b="1" dirty="0">
                <a:latin typeface="Gill Sans MT" panose="020B0502020104020203" pitchFamily="34" charset="0"/>
              </a:rPr>
              <a:t>了？</a:t>
            </a:r>
            <a:endParaRPr lang="en-US" altLang="zh-CN" b="1" dirty="0">
              <a:latin typeface="Gill Sans MT" panose="020B0502020104020203" pitchFamily="34" charset="0"/>
            </a:endParaRPr>
          </a:p>
          <a:p>
            <a:r>
              <a:rPr lang="en-US" altLang="zh-CN" b="1" dirty="0">
                <a:latin typeface="Gill Sans MT" panose="020B0502020104020203" pitchFamily="34" charset="0"/>
              </a:rPr>
              <a:t>SIMD</a:t>
            </a:r>
            <a:r>
              <a:rPr lang="zh-CN" altLang="en-US" b="1" dirty="0">
                <a:latin typeface="Gill Sans MT" panose="020B0502020104020203" pitchFamily="34" charset="0"/>
              </a:rPr>
              <a:t> 是不会暴漏给开发者，作为硬件并行处理架构，那么 </a:t>
            </a:r>
            <a:r>
              <a:rPr lang="en-US" altLang="zh-CN" b="1" dirty="0">
                <a:latin typeface="Gill Sans MT" panose="020B0502020104020203" pitchFamily="34" charset="0"/>
              </a:rPr>
              <a:t>SIMT</a:t>
            </a:r>
            <a:r>
              <a:rPr lang="zh-CN" altLang="en-US" b="1" dirty="0">
                <a:latin typeface="Gill Sans MT" panose="020B0502020104020203" pitchFamily="34" charset="0"/>
              </a:rPr>
              <a:t> 为啥会暴漏给开发者？</a:t>
            </a:r>
            <a:endParaRPr lang="en-US" altLang="zh-CN" b="1" dirty="0"/>
          </a:p>
          <a:p>
            <a:r>
              <a:rPr lang="zh-CN" altLang="en-US" dirty="0"/>
              <a:t>英伟达的 </a:t>
            </a:r>
            <a:r>
              <a:rPr lang="en-US" altLang="zh-CN" dirty="0"/>
              <a:t>SIMT</a:t>
            </a:r>
            <a:r>
              <a:rPr lang="zh-CN" altLang="en-US" dirty="0"/>
              <a:t> 到底是编程模式还是硬件模式？</a:t>
            </a:r>
            <a:endParaRPr lang="en-US" altLang="zh-CN" dirty="0"/>
          </a:p>
          <a:p>
            <a:r>
              <a:rPr lang="zh-CN" altLang="en-US" dirty="0"/>
              <a:t>开发者到底是在控制线程还是只是简单编程？</a:t>
            </a:r>
            <a:endParaRPr lang="en-US" altLang="zh-CN" dirty="0"/>
          </a:p>
          <a:p>
            <a:r>
              <a:rPr lang="zh-CN" altLang="en-US" dirty="0"/>
              <a:t>线程的硬件执行是什么方式？</a:t>
            </a:r>
            <a:r>
              <a:rPr lang="en-US" altLang="zh-CN" dirty="0"/>
              <a:t>SIMD</a:t>
            </a:r>
            <a:r>
              <a:rPr lang="zh-CN" altLang="en-US" dirty="0"/>
              <a:t>？</a:t>
            </a:r>
            <a:endParaRPr lang="en-US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29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2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NPU/TPU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详解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英伟达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架构发展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Tensor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Core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和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NVLink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 系列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国内 </a:t>
            </a: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壁仞科技芯片架构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寒武纪科技芯片架构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400" b="1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SIMD&amp;SIMT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与编程体系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595757"/>
                </a:solidFill>
                <a:latin typeface="Gill Sans MT" panose="020B0502020104020203" pitchFamily="34" charset="0"/>
              </a:rPr>
              <a:t>芯片的架构思路与思考</a:t>
            </a:r>
            <a:endParaRPr lang="en-US" altLang="zh-CN" sz="20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078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10361030" cy="5232450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3200" b="1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595757"/>
                </a:solidFill>
                <a:latin typeface="Gill Sans MT" panose="020B0502020104020203" pitchFamily="34" charset="0"/>
              </a:rPr>
              <a:t> 芯片的思考</a:t>
            </a:r>
            <a:endParaRPr lang="en-US" altLang="zh-CN" sz="28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623888" lvl="1" indent="-239713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SIMD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&amp;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SIMT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区别与联系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623888" lvl="1" indent="-239713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SIMT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与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CUDA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编程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623888" lvl="1" indent="-239713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GPU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在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SIMT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编程本质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623888" lvl="1" indent="-239713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SIMD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、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SIMT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与 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DSA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架构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623888" lvl="1" indent="-239713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DSA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（</a:t>
            </a:r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芯片）架构主要形态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  <a:p>
            <a:pPr marL="623888" lvl="1" indent="-239713"/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 芯片架构的黄金十年</a:t>
            </a:r>
            <a:endParaRPr lang="en-US" altLang="zh-CN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663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4A20A0-3134-E748-9B63-D34E016C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基于硬件编程，让生态繁荣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E58DBF-3229-0E45-AAF3-27F5A0FE74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1692" y="1136490"/>
            <a:ext cx="6430267" cy="5244838"/>
          </a:xfrm>
        </p:spPr>
      </p:pic>
    </p:spTree>
    <p:extLst>
      <p:ext uri="{BB962C8B-B14F-4D97-AF65-F5344CB8AC3E}">
        <p14:creationId xmlns:p14="http://schemas.microsoft.com/office/powerpoint/2010/main" val="379049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FDFDF-3F47-4246-88CE-3EB1AEADC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并行处理硬件架构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D2B4E5-AB54-CF43-9B67-54C7454E78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kumimoji="1" lang="zh-CN" altLang="en-US" sz="2000" dirty="0">
                <a:solidFill>
                  <a:srgbClr val="374154"/>
                </a:solidFill>
              </a:rPr>
              <a:t>单指令流单数流（</a:t>
            </a:r>
            <a:r>
              <a:rPr kumimoji="1" lang="en-US" altLang="zh-CN" sz="2000" dirty="0">
                <a:solidFill>
                  <a:srgbClr val="374154"/>
                </a:solidFill>
              </a:rPr>
              <a:t>SISD</a:t>
            </a:r>
            <a:r>
              <a:rPr kumimoji="1" lang="zh-CN" altLang="en-US" sz="2000" dirty="0">
                <a:solidFill>
                  <a:srgbClr val="374154"/>
                </a:solidFill>
              </a:rPr>
              <a:t>）系统。</a:t>
            </a:r>
            <a:endParaRPr kumimoji="1" lang="en-US" altLang="zh-CN" sz="2000" dirty="0">
              <a:solidFill>
                <a:srgbClr val="374154"/>
              </a:solidFill>
            </a:endParaRPr>
          </a:p>
          <a:p>
            <a:r>
              <a:rPr kumimoji="1" lang="zh-CN" altLang="en-US" sz="2000" dirty="0">
                <a:solidFill>
                  <a:srgbClr val="374154"/>
                </a:solidFill>
              </a:rPr>
              <a:t>单指令流多数据流（</a:t>
            </a:r>
            <a:r>
              <a:rPr kumimoji="1" lang="en-US" altLang="zh-CN" sz="2000" dirty="0">
                <a:solidFill>
                  <a:srgbClr val="374154"/>
                </a:solidFill>
              </a:rPr>
              <a:t>SIMD</a:t>
            </a:r>
            <a:r>
              <a:rPr kumimoji="1" lang="zh-CN" altLang="en-US" sz="2000" dirty="0">
                <a:solidFill>
                  <a:srgbClr val="374154"/>
                </a:solidFill>
              </a:rPr>
              <a:t>）系统。</a:t>
            </a:r>
            <a:endParaRPr kumimoji="1" lang="en-US" altLang="zh-CN" sz="2000" dirty="0">
              <a:solidFill>
                <a:srgbClr val="374154"/>
              </a:solidFill>
            </a:endParaRPr>
          </a:p>
          <a:p>
            <a:r>
              <a:rPr kumimoji="1" lang="zh-CN" altLang="en-US" sz="2000" dirty="0">
                <a:solidFill>
                  <a:srgbClr val="374154"/>
                </a:solidFill>
              </a:rPr>
              <a:t>多指令流单数据流（</a:t>
            </a:r>
            <a:r>
              <a:rPr kumimoji="1" lang="en-US" altLang="zh-CN" sz="2000" dirty="0">
                <a:solidFill>
                  <a:srgbClr val="374154"/>
                </a:solidFill>
              </a:rPr>
              <a:t>MISD</a:t>
            </a:r>
            <a:r>
              <a:rPr kumimoji="1" lang="zh-CN" altLang="en-US" sz="2000" dirty="0">
                <a:solidFill>
                  <a:srgbClr val="374154"/>
                </a:solidFill>
              </a:rPr>
              <a:t>）系统。 </a:t>
            </a:r>
            <a:endParaRPr kumimoji="1" lang="en-US" altLang="zh-CN" sz="2000" dirty="0">
              <a:solidFill>
                <a:srgbClr val="374154"/>
              </a:solidFill>
            </a:endParaRPr>
          </a:p>
          <a:p>
            <a:r>
              <a:rPr kumimoji="1" lang="zh-CN" altLang="en-US" sz="2000" dirty="0">
                <a:solidFill>
                  <a:srgbClr val="374154"/>
                </a:solidFill>
              </a:rPr>
              <a:t> 多指令流多数据流（</a:t>
            </a:r>
            <a:r>
              <a:rPr kumimoji="1" lang="en-US" altLang="zh-CN" sz="2000" dirty="0">
                <a:solidFill>
                  <a:srgbClr val="374154"/>
                </a:solidFill>
              </a:rPr>
              <a:t>MIMD</a:t>
            </a:r>
            <a:r>
              <a:rPr kumimoji="1" lang="zh-CN" altLang="en-US" sz="2000" dirty="0">
                <a:solidFill>
                  <a:srgbClr val="374154"/>
                </a:solidFill>
              </a:rPr>
              <a:t>）系统。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2A7745-8AA3-0A4B-A703-6F3FFB2B22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469" y="1772816"/>
            <a:ext cx="3888432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12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4C14D-8F81-C94B-B10A-339A44E1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并行计算处理硬件架构（</a:t>
            </a:r>
            <a:r>
              <a:rPr kumimoji="1" lang="en-US" altLang="zh-CN" dirty="0"/>
              <a:t>I</a:t>
            </a:r>
            <a:r>
              <a:rPr kumimoji="1" lang="zh-CN" altLang="en-US" dirty="0"/>
              <a:t>） </a:t>
            </a:r>
            <a:r>
              <a:rPr lang="zh-CN" altLang="en-US" dirty="0"/>
              <a:t>：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SISD</a:t>
            </a:r>
            <a:r>
              <a:rPr kumimoji="1" lang="zh-CN" altLang="en-US" sz="2800" dirty="0"/>
              <a:t> 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C608C3-14C4-DC4F-92E2-DF556B507B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rgbClr val="374154"/>
                </a:solidFill>
              </a:rPr>
              <a:t>每个指令部件每次仅译码一条指令，而且在执行时仅为操作部件提供一份数据</a:t>
            </a:r>
            <a:endParaRPr lang="en-US" altLang="zh-CN" sz="2000" dirty="0">
              <a:solidFill>
                <a:srgbClr val="374154"/>
              </a:solidFill>
            </a:endParaRPr>
          </a:p>
          <a:p>
            <a:r>
              <a:rPr lang="zh-CN" altLang="en-US" sz="2000" dirty="0">
                <a:solidFill>
                  <a:srgbClr val="374154"/>
                </a:solidFill>
              </a:rPr>
              <a:t>串行计算，硬件不支持并行计算；在时钟周期内，</a:t>
            </a:r>
            <a:r>
              <a:rPr lang="en-US" altLang="zh-CN" sz="2000" dirty="0">
                <a:solidFill>
                  <a:srgbClr val="374154"/>
                </a:solidFill>
              </a:rPr>
              <a:t>CPU</a:t>
            </a:r>
            <a:r>
              <a:rPr lang="zh-CN" altLang="en-US" sz="2000" dirty="0">
                <a:solidFill>
                  <a:srgbClr val="374154"/>
                </a:solidFill>
              </a:rPr>
              <a:t>只能处理一个数据流。</a:t>
            </a:r>
            <a:endParaRPr lang="en-US" altLang="zh-CN" sz="2000" dirty="0">
              <a:solidFill>
                <a:srgbClr val="374154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30C7B76-DFE9-AA45-AA0B-89CCE8966D10}"/>
              </a:ext>
            </a:extLst>
          </p:cNvPr>
          <p:cNvGrpSpPr/>
          <p:nvPr/>
        </p:nvGrpSpPr>
        <p:grpSpPr>
          <a:xfrm>
            <a:off x="1323628" y="2859979"/>
            <a:ext cx="3172596" cy="3172596"/>
            <a:chOff x="1323628" y="3174063"/>
            <a:chExt cx="2557353" cy="255735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A161F60-20AE-CD48-9BB1-C594A60D8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3628" y="3174063"/>
              <a:ext cx="2557353" cy="255735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955FC1D-6624-D647-8E3B-E5B189C2F73B}"/>
                </a:ext>
              </a:extLst>
            </p:cNvPr>
            <p:cNvSpPr/>
            <p:nvPr/>
          </p:nvSpPr>
          <p:spPr bwMode="auto">
            <a:xfrm>
              <a:off x="1689564" y="3507663"/>
              <a:ext cx="1224136" cy="1224136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86837363">
                    <a:custGeom>
                      <a:avLst/>
                      <a:gdLst>
                        <a:gd name="connsiteX0" fmla="*/ 0 w 1518636"/>
                        <a:gd name="connsiteY0" fmla="*/ 0 h 1518636"/>
                        <a:gd name="connsiteX1" fmla="*/ 536585 w 1518636"/>
                        <a:gd name="connsiteY1" fmla="*/ 0 h 1518636"/>
                        <a:gd name="connsiteX2" fmla="*/ 997238 w 1518636"/>
                        <a:gd name="connsiteY2" fmla="*/ 0 h 1518636"/>
                        <a:gd name="connsiteX3" fmla="*/ 1518636 w 1518636"/>
                        <a:gd name="connsiteY3" fmla="*/ 0 h 1518636"/>
                        <a:gd name="connsiteX4" fmla="*/ 1518636 w 1518636"/>
                        <a:gd name="connsiteY4" fmla="*/ 475839 h 1518636"/>
                        <a:gd name="connsiteX5" fmla="*/ 1518636 w 1518636"/>
                        <a:gd name="connsiteY5" fmla="*/ 951679 h 1518636"/>
                        <a:gd name="connsiteX6" fmla="*/ 1518636 w 1518636"/>
                        <a:gd name="connsiteY6" fmla="*/ 1518636 h 1518636"/>
                        <a:gd name="connsiteX7" fmla="*/ 1042797 w 1518636"/>
                        <a:gd name="connsiteY7" fmla="*/ 1518636 h 1518636"/>
                        <a:gd name="connsiteX8" fmla="*/ 582144 w 1518636"/>
                        <a:gd name="connsiteY8" fmla="*/ 1518636 h 1518636"/>
                        <a:gd name="connsiteX9" fmla="*/ 0 w 1518636"/>
                        <a:gd name="connsiteY9" fmla="*/ 1518636 h 1518636"/>
                        <a:gd name="connsiteX10" fmla="*/ 0 w 1518636"/>
                        <a:gd name="connsiteY10" fmla="*/ 1012424 h 1518636"/>
                        <a:gd name="connsiteX11" fmla="*/ 0 w 1518636"/>
                        <a:gd name="connsiteY11" fmla="*/ 521398 h 1518636"/>
                        <a:gd name="connsiteX12" fmla="*/ 0 w 1518636"/>
                        <a:gd name="connsiteY12" fmla="*/ 0 h 15186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518636" h="1518636" extrusionOk="0">
                          <a:moveTo>
                            <a:pt x="0" y="0"/>
                          </a:moveTo>
                          <a:cubicBezTo>
                            <a:pt x="138341" y="-18429"/>
                            <a:pt x="366599" y="-25043"/>
                            <a:pt x="536585" y="0"/>
                          </a:cubicBezTo>
                          <a:cubicBezTo>
                            <a:pt x="706571" y="25043"/>
                            <a:pt x="871113" y="4394"/>
                            <a:pt x="997238" y="0"/>
                          </a:cubicBezTo>
                          <a:cubicBezTo>
                            <a:pt x="1123363" y="-4394"/>
                            <a:pt x="1291048" y="22762"/>
                            <a:pt x="1518636" y="0"/>
                          </a:cubicBezTo>
                          <a:cubicBezTo>
                            <a:pt x="1514034" y="147560"/>
                            <a:pt x="1505443" y="292419"/>
                            <a:pt x="1518636" y="475839"/>
                          </a:cubicBezTo>
                          <a:cubicBezTo>
                            <a:pt x="1531829" y="659259"/>
                            <a:pt x="1517117" y="820139"/>
                            <a:pt x="1518636" y="951679"/>
                          </a:cubicBezTo>
                          <a:cubicBezTo>
                            <a:pt x="1520155" y="1083219"/>
                            <a:pt x="1495763" y="1350327"/>
                            <a:pt x="1518636" y="1518636"/>
                          </a:cubicBezTo>
                          <a:cubicBezTo>
                            <a:pt x="1286761" y="1515956"/>
                            <a:pt x="1274653" y="1530885"/>
                            <a:pt x="1042797" y="1518636"/>
                          </a:cubicBezTo>
                          <a:cubicBezTo>
                            <a:pt x="810941" y="1506387"/>
                            <a:pt x="736374" y="1498125"/>
                            <a:pt x="582144" y="1518636"/>
                          </a:cubicBezTo>
                          <a:cubicBezTo>
                            <a:pt x="427914" y="1539147"/>
                            <a:pt x="251197" y="1506009"/>
                            <a:pt x="0" y="1518636"/>
                          </a:cubicBezTo>
                          <a:cubicBezTo>
                            <a:pt x="6474" y="1369617"/>
                            <a:pt x="-5758" y="1256872"/>
                            <a:pt x="0" y="1012424"/>
                          </a:cubicBezTo>
                          <a:cubicBezTo>
                            <a:pt x="5758" y="767976"/>
                            <a:pt x="23155" y="721294"/>
                            <a:pt x="0" y="521398"/>
                          </a:cubicBezTo>
                          <a:cubicBezTo>
                            <a:pt x="-23155" y="321502"/>
                            <a:pt x="9781" y="18273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SimSun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9F56AAC6-C3B6-B04D-AEAF-A88EFC3DB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522" y="2859979"/>
            <a:ext cx="5649829" cy="317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9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9EB77-5A5A-4F43-995B-EB2DFEA7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 dirty="0"/>
              <a:t>并行计算处理硬件架构（</a:t>
            </a:r>
            <a:r>
              <a:rPr kumimoji="1" lang="en-US" altLang="zh-CN" sz="2800" dirty="0"/>
              <a:t>II</a:t>
            </a:r>
            <a:r>
              <a:rPr kumimoji="1" lang="zh-CN" altLang="en-US" sz="2800" dirty="0"/>
              <a:t>）：</a:t>
            </a:r>
            <a:r>
              <a:rPr kumimoji="1" lang="en-US" altLang="zh-CN" sz="2800" dirty="0"/>
              <a:t>SIMD </a:t>
            </a:r>
            <a:r>
              <a:rPr kumimoji="1" lang="zh-CN" altLang="en-US" sz="2800" dirty="0"/>
              <a:t>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725007-AF0E-6B49-A4DB-0374D49CE0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374154"/>
                </a:solidFill>
              </a:rPr>
              <a:t>一个控制器控制多个处理器，同时对一组数据中每一个分别执行相同操作</a:t>
            </a:r>
            <a:endParaRPr lang="en-US" altLang="zh-CN" dirty="0">
              <a:solidFill>
                <a:srgbClr val="374154"/>
              </a:solidFill>
            </a:endParaRPr>
          </a:p>
          <a:p>
            <a:r>
              <a:rPr lang="en-US" altLang="zh-CN" dirty="0">
                <a:solidFill>
                  <a:srgbClr val="374154"/>
                </a:solidFill>
              </a:rPr>
              <a:t>SIMD</a:t>
            </a:r>
            <a:r>
              <a:rPr lang="zh-CN" altLang="en-US" dirty="0">
                <a:solidFill>
                  <a:srgbClr val="374154"/>
                </a:solidFill>
              </a:rPr>
              <a:t>主要执行向量、矩阵等数组运算，处理单元数目固定，适用于科学计算</a:t>
            </a:r>
          </a:p>
          <a:p>
            <a:r>
              <a:rPr lang="zh-CN" altLang="en-US" dirty="0">
                <a:solidFill>
                  <a:srgbClr val="374154"/>
                </a:solidFill>
              </a:rPr>
              <a:t>特点是处理单元数量很多， 但处理单元速度受计算机通讯带宽传递速率的限制</a:t>
            </a:r>
            <a:endParaRPr lang="en-US" altLang="zh-CN" dirty="0">
              <a:solidFill>
                <a:srgbClr val="374154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289DD47-0D94-B84F-9A62-DA6D6673D329}"/>
              </a:ext>
            </a:extLst>
          </p:cNvPr>
          <p:cNvGrpSpPr/>
          <p:nvPr/>
        </p:nvGrpSpPr>
        <p:grpSpPr>
          <a:xfrm>
            <a:off x="1242645" y="3212849"/>
            <a:ext cx="3265302" cy="3175878"/>
            <a:chOff x="1524804" y="3284984"/>
            <a:chExt cx="2629361" cy="255735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5D3E3F3-FD09-CB45-A9D9-35F96DEEC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804" y="3284984"/>
              <a:ext cx="2557353" cy="255735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808C56E-31CB-8A42-A3D0-150E78B6CF7C}"/>
                </a:ext>
              </a:extLst>
            </p:cNvPr>
            <p:cNvSpPr/>
            <p:nvPr/>
          </p:nvSpPr>
          <p:spPr bwMode="auto">
            <a:xfrm>
              <a:off x="2930029" y="3618584"/>
              <a:ext cx="1224136" cy="1224136"/>
            </a:xfrm>
            <a:prstGeom prst="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86837363">
                    <a:custGeom>
                      <a:avLst/>
                      <a:gdLst>
                        <a:gd name="connsiteX0" fmla="*/ 0 w 1520207"/>
                        <a:gd name="connsiteY0" fmla="*/ 0 h 1520207"/>
                        <a:gd name="connsiteX1" fmla="*/ 537140 w 1520207"/>
                        <a:gd name="connsiteY1" fmla="*/ 0 h 1520207"/>
                        <a:gd name="connsiteX2" fmla="*/ 998269 w 1520207"/>
                        <a:gd name="connsiteY2" fmla="*/ 0 h 1520207"/>
                        <a:gd name="connsiteX3" fmla="*/ 1520207 w 1520207"/>
                        <a:gd name="connsiteY3" fmla="*/ 0 h 1520207"/>
                        <a:gd name="connsiteX4" fmla="*/ 1520207 w 1520207"/>
                        <a:gd name="connsiteY4" fmla="*/ 476332 h 1520207"/>
                        <a:gd name="connsiteX5" fmla="*/ 1520207 w 1520207"/>
                        <a:gd name="connsiteY5" fmla="*/ 952663 h 1520207"/>
                        <a:gd name="connsiteX6" fmla="*/ 1520207 w 1520207"/>
                        <a:gd name="connsiteY6" fmla="*/ 1520207 h 1520207"/>
                        <a:gd name="connsiteX7" fmla="*/ 1043875 w 1520207"/>
                        <a:gd name="connsiteY7" fmla="*/ 1520207 h 1520207"/>
                        <a:gd name="connsiteX8" fmla="*/ 582746 w 1520207"/>
                        <a:gd name="connsiteY8" fmla="*/ 1520207 h 1520207"/>
                        <a:gd name="connsiteX9" fmla="*/ 0 w 1520207"/>
                        <a:gd name="connsiteY9" fmla="*/ 1520207 h 1520207"/>
                        <a:gd name="connsiteX10" fmla="*/ 0 w 1520207"/>
                        <a:gd name="connsiteY10" fmla="*/ 1013471 h 1520207"/>
                        <a:gd name="connsiteX11" fmla="*/ 0 w 1520207"/>
                        <a:gd name="connsiteY11" fmla="*/ 521938 h 1520207"/>
                        <a:gd name="connsiteX12" fmla="*/ 0 w 1520207"/>
                        <a:gd name="connsiteY12" fmla="*/ 0 h 15202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520207" h="1520207" extrusionOk="0">
                          <a:moveTo>
                            <a:pt x="0" y="0"/>
                          </a:moveTo>
                          <a:cubicBezTo>
                            <a:pt x="209786" y="-23932"/>
                            <a:pt x="413474" y="1325"/>
                            <a:pt x="537140" y="0"/>
                          </a:cubicBezTo>
                          <a:cubicBezTo>
                            <a:pt x="660806" y="-1325"/>
                            <a:pt x="796021" y="-18176"/>
                            <a:pt x="998269" y="0"/>
                          </a:cubicBezTo>
                          <a:cubicBezTo>
                            <a:pt x="1200517" y="18176"/>
                            <a:pt x="1300976" y="-4754"/>
                            <a:pt x="1520207" y="0"/>
                          </a:cubicBezTo>
                          <a:cubicBezTo>
                            <a:pt x="1503537" y="136381"/>
                            <a:pt x="1521455" y="242791"/>
                            <a:pt x="1520207" y="476332"/>
                          </a:cubicBezTo>
                          <a:cubicBezTo>
                            <a:pt x="1518959" y="709873"/>
                            <a:pt x="1543129" y="763638"/>
                            <a:pt x="1520207" y="952663"/>
                          </a:cubicBezTo>
                          <a:cubicBezTo>
                            <a:pt x="1497285" y="1141688"/>
                            <a:pt x="1491896" y="1400627"/>
                            <a:pt x="1520207" y="1520207"/>
                          </a:cubicBezTo>
                          <a:cubicBezTo>
                            <a:pt x="1369638" y="1543896"/>
                            <a:pt x="1251045" y="1515211"/>
                            <a:pt x="1043875" y="1520207"/>
                          </a:cubicBezTo>
                          <a:cubicBezTo>
                            <a:pt x="836705" y="1525203"/>
                            <a:pt x="761135" y="1521817"/>
                            <a:pt x="582746" y="1520207"/>
                          </a:cubicBezTo>
                          <a:cubicBezTo>
                            <a:pt x="404357" y="1518597"/>
                            <a:pt x="124613" y="1539100"/>
                            <a:pt x="0" y="1520207"/>
                          </a:cubicBezTo>
                          <a:cubicBezTo>
                            <a:pt x="-13394" y="1335676"/>
                            <a:pt x="6923" y="1127796"/>
                            <a:pt x="0" y="1013471"/>
                          </a:cubicBezTo>
                          <a:cubicBezTo>
                            <a:pt x="-6923" y="899146"/>
                            <a:pt x="186" y="748097"/>
                            <a:pt x="0" y="521938"/>
                          </a:cubicBezTo>
                          <a:cubicBezTo>
                            <a:pt x="-186" y="295779"/>
                            <a:pt x="-21493" y="23604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SimSun" pitchFamily="2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0C32FD4-D9DF-3C48-86DF-7CE3C6BD5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079" y="3154631"/>
            <a:ext cx="5823039" cy="32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7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为什么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编程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关注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SIMT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和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SIMD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408867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7DEFEE-B010-3844-83C3-846973B20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8"/>
            <a:ext cx="11161240" cy="204313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GPU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真香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089E22-DA11-2B4D-AF6E-52BD9538F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547" y="2693292"/>
            <a:ext cx="6367668" cy="3263430"/>
          </a:xfrm>
          <a:prstGeom prst="roundRect">
            <a:avLst>
              <a:gd name="adj" fmla="val 569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28437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19361</TotalTime>
  <Words>633</Words>
  <Application>Microsoft Macintosh PowerPoint</Application>
  <PresentationFormat>自定义</PresentationFormat>
  <Paragraphs>75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基于硬件编程，让生态繁荣</vt:lpstr>
      <vt:lpstr>并行处理硬件架构</vt:lpstr>
      <vt:lpstr>并行计算处理硬件架构（I） ： SISD 系统</vt:lpstr>
      <vt:lpstr>并行计算处理硬件架构（II）：SIMD 系统</vt:lpstr>
      <vt:lpstr>PowerPoint 演示文稿</vt:lpstr>
      <vt:lpstr>PowerPoint 演示文稿</vt:lpstr>
      <vt:lpstr>PowerPoint 演示文稿</vt:lpstr>
      <vt:lpstr>Example: Deep Neural Networks</vt:lpstr>
      <vt:lpstr>Example: Deep Neural Networks</vt:lpstr>
      <vt:lpstr>AI框架的开发流程</vt:lpstr>
      <vt:lpstr>硬件执行模型和编程模型</vt:lpstr>
      <vt:lpstr>思考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5998</cp:revision>
  <dcterms:created xsi:type="dcterms:W3CDTF">2020-08-28T08:44:19Z</dcterms:created>
  <dcterms:modified xsi:type="dcterms:W3CDTF">2024-05-15T09:32:27Z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